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8" r:id="rId11"/>
    <p:sldId id="264" r:id="rId12"/>
    <p:sldId id="275" r:id="rId13"/>
    <p:sldId id="269" r:id="rId14"/>
    <p:sldId id="270" r:id="rId15"/>
    <p:sldId id="265" r:id="rId16"/>
    <p:sldId id="271" r:id="rId17"/>
    <p:sldId id="272" r:id="rId18"/>
    <p:sldId id="274" r:id="rId19"/>
    <p:sldId id="278" r:id="rId20"/>
    <p:sldId id="277" r:id="rId21"/>
    <p:sldId id="279" r:id="rId22"/>
    <p:sldId id="266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7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15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BFB9-2DE0-824E-97D9-9148D0D4531A}" type="datetimeFigureOut">
              <a:rPr lang="fr-FR" smtClean="0"/>
              <a:t>07/03/2017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B2B0-CEEB-1B4D-8B99-1AD8BFAAF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7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48AA9-C794-294E-AD07-E13F84E101EB}" type="datetimeFigureOut">
              <a:rPr lang="fr-FR" smtClean="0"/>
              <a:t>07/03/2017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720A9-DE11-AC4E-ABDF-2464DAACD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72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46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30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</a:t>
            </a:r>
            <a:r>
              <a:rPr lang="fr-FR" baseline="0" dirty="0"/>
              <a:t> neurones sont des cellules nerveuse qui dans un organisme effectuent du traitement d’informations. </a:t>
            </a:r>
          </a:p>
          <a:p>
            <a:r>
              <a:rPr lang="fr-FR" baseline="0" dirty="0"/>
              <a:t>Les neurones communiques entre eux par l’intermédiaires de synapses. </a:t>
            </a:r>
          </a:p>
          <a:p>
            <a:r>
              <a:rPr lang="fr-FR" baseline="0" dirty="0"/>
              <a:t>Une synapse est une interface chimique entre deux neurones.</a:t>
            </a:r>
          </a:p>
          <a:p>
            <a:r>
              <a:rPr lang="fr-FR" baseline="0" dirty="0"/>
              <a:t>Les neurones envoient des impulsions nerveuse le long de leurs axones vers les synapses. Ces signaux </a:t>
            </a:r>
            <a:r>
              <a:rPr lang="fr-FR" baseline="0" dirty="0" err="1"/>
              <a:t>electriques</a:t>
            </a:r>
            <a:r>
              <a:rPr lang="fr-FR" baseline="0" dirty="0"/>
              <a:t> sont convertis en message chimique par la synapse côté neurone </a:t>
            </a:r>
            <a:r>
              <a:rPr lang="fr-FR" baseline="0" dirty="0" err="1"/>
              <a:t>pré-synaptique</a:t>
            </a:r>
            <a:r>
              <a:rPr lang="fr-FR" baseline="0" dirty="0"/>
              <a:t> vers le côté post synaptique qui le retransforme en influx nerveux </a:t>
            </a:r>
            <a:r>
              <a:rPr lang="fr-FR" baseline="0" dirty="0" err="1"/>
              <a:t>electrique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0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1B0AD8F4-C734-2C4C-8D49-D7615954FDFE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98A9-F714-2C4C-8BDA-81AD5AFDB40B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C6C0-9288-BF49-86D9-B3EC0EDE4B49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5E4D-A586-2549-894D-8EB511DBB772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4253-D9B2-6141-9087-1694D04D478E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71F71-3D29-1443-9783-375A4811D5C3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26AC3-BD65-A045-8335-ABB7A5EA3147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148A-D69E-C847-A5F9-C1F2714D9305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6895-844A-2048-A550-A03D7BDC8B0F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767006"/>
            <a:ext cx="7429499" cy="60068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5DE18-E98F-D542-B4A2-38FB397FDC8A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77CA-52AE-5943-91FA-27A0666421B1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92056"/>
            <a:ext cx="7429499" cy="46782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67F7E-4B2D-EA45-BF6C-6751147096DC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C901-2599-BE45-B15C-53CF2CBCCCB9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85558" y="5883276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9B2FB-6FC0-0244-A1E3-505357D70526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 6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285558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BE67-601A-8B46-B773-EBFA3556F88C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Rectangle 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43F47-0B09-814B-AB35-22CD58B6D5FC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CDA0-EAFC-E944-B38E-8DB4423EECCF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53B3D-5EC3-744B-B455-75FBCF269B35}" type="datetime1">
              <a:rPr lang="fr-FR" smtClean="0"/>
              <a:t>07/03/2017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Soutenance de projet de 3</a:t>
            </a:r>
            <a:r>
              <a:rPr lang="fr-FR" baseline="30000" dirty="0"/>
              <a:t>ème </a:t>
            </a:r>
            <a:r>
              <a:rPr lang="fr-FR" dirty="0"/>
              <a:t>année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1800" dirty="0"/>
              <a:t>Utilisation de la plateforme </a:t>
            </a:r>
            <a:r>
              <a:rPr lang="fr-FR" sz="1800" dirty="0" err="1"/>
              <a:t>neuromorphic</a:t>
            </a:r>
            <a:r>
              <a:rPr lang="fr-FR" sz="1800" dirty="0"/>
              <a:t> </a:t>
            </a:r>
            <a:r>
              <a:rPr lang="fr-FR" sz="1800" dirty="0" err="1"/>
              <a:t>computing</a:t>
            </a:r>
            <a:r>
              <a:rPr lang="fr-FR" sz="1800" dirty="0"/>
              <a:t> platform du </a:t>
            </a:r>
            <a:r>
              <a:rPr lang="fr-FR" sz="1800" dirty="0" err="1"/>
              <a:t>Human</a:t>
            </a:r>
            <a:r>
              <a:rPr lang="fr-FR" sz="1800" dirty="0"/>
              <a:t> </a:t>
            </a:r>
            <a:r>
              <a:rPr lang="fr-FR" sz="1800" dirty="0" err="1"/>
              <a:t>brain</a:t>
            </a:r>
            <a:r>
              <a:rPr lang="fr-FR" sz="1800" dirty="0"/>
              <a:t> </a:t>
            </a:r>
            <a:r>
              <a:rPr lang="fr-FR" sz="1800" dirty="0" err="1"/>
              <a:t>project</a:t>
            </a:r>
            <a:r>
              <a:rPr lang="fr-FR" sz="1800" dirty="0"/>
              <a:t> (</a:t>
            </a:r>
            <a:r>
              <a:rPr lang="fr-FR" sz="1800" dirty="0" err="1"/>
              <a:t>hbp</a:t>
            </a:r>
            <a:r>
              <a:rPr lang="fr-FR" sz="1800" dirty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104637" y="4665770"/>
            <a:ext cx="3095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Manon PREDHUMEAU &amp; Justin GOUTEY</a:t>
            </a:r>
          </a:p>
          <a:p>
            <a:endParaRPr lang="fr-FR" sz="1400" dirty="0"/>
          </a:p>
          <a:p>
            <a:r>
              <a:rPr lang="fr-FR" sz="1400" dirty="0"/>
              <a:t>Proposé par Alexandre MUZY</a:t>
            </a:r>
          </a:p>
          <a:p>
            <a:r>
              <a:rPr lang="fr-FR" sz="1400" dirty="0"/>
              <a:t>Tuteuré par David HILL</a:t>
            </a:r>
          </a:p>
        </p:txBody>
      </p:sp>
    </p:spTree>
    <p:extLst>
      <p:ext uri="{BB962C8B-B14F-4D97-AF65-F5344CB8AC3E}">
        <p14:creationId xmlns:p14="http://schemas.microsoft.com/office/powerpoint/2010/main" val="52634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FPGA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23207" y="2249486"/>
            <a:ext cx="7562352" cy="3541714"/>
          </a:xfrm>
        </p:spPr>
        <p:txBody>
          <a:bodyPr/>
          <a:lstStyle/>
          <a:p>
            <a:r>
              <a:rPr lang="fr-FR" dirty="0"/>
              <a:t>Vecteur de paramétrage</a:t>
            </a:r>
          </a:p>
          <a:p>
            <a:pPr lvl="1"/>
            <a:r>
              <a:rPr lang="fr-FR" dirty="0"/>
              <a:t>Communication avec le cluster de calcul</a:t>
            </a:r>
          </a:p>
          <a:p>
            <a:pPr lvl="1"/>
            <a:r>
              <a:rPr lang="fr-FR" dirty="0"/>
              <a:t>Paramétrage simulation</a:t>
            </a:r>
          </a:p>
          <a:p>
            <a:pPr lvl="1"/>
            <a:r>
              <a:rPr lang="fr-FR" dirty="0"/>
              <a:t>Retour logs et données</a:t>
            </a:r>
          </a:p>
          <a:p>
            <a:pPr lvl="1"/>
            <a:endParaRPr lang="fr-FR" dirty="0"/>
          </a:p>
          <a:p>
            <a:r>
              <a:rPr lang="fr-FR" dirty="0"/>
              <a:t>Vecteur de communication</a:t>
            </a:r>
          </a:p>
          <a:p>
            <a:pPr lvl="1"/>
            <a:r>
              <a:rPr lang="fr-FR" dirty="0"/>
              <a:t>Extension du réseau</a:t>
            </a:r>
          </a:p>
          <a:p>
            <a:pPr lvl="1"/>
            <a:r>
              <a:rPr lang="fr-FR" dirty="0"/>
              <a:t>Communication inter-wafer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08666"/>
            <a:ext cx="4722282" cy="3541712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</a:t>
            </a:r>
            <a:r>
              <a:rPr lang="fr-FR" dirty="0"/>
              <a:t>Architecture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126481" y="2177935"/>
            <a:ext cx="2876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/>
              <a:t>Spiking</a:t>
            </a:r>
            <a:r>
              <a:rPr lang="fr-FR" dirty="0"/>
              <a:t> Neural Network Architecture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Équipe de Manchester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Simulation software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« 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fr-FR" dirty="0"/>
              <a:t> »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Objectif : simuler 1% du cerveau humain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00100" y="5560365"/>
            <a:ext cx="4901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Hardware </a:t>
            </a:r>
            <a:r>
              <a:rPr lang="fr-FR" sz="1200" dirty="0" err="1"/>
              <a:t>SpiNNaker</a:t>
            </a:r>
            <a:endParaRPr lang="fr-FR" sz="1200" dirty="0"/>
          </a:p>
          <a:p>
            <a:r>
              <a:rPr lang="fr-FR" sz="1200" dirty="0"/>
              <a:t>(https://</a:t>
            </a:r>
            <a:r>
              <a:rPr lang="fr-FR" sz="1200" dirty="0" err="1"/>
              <a:t>electronicvisions.github.io</a:t>
            </a:r>
            <a:r>
              <a:rPr lang="fr-FR" sz="1200" dirty="0"/>
              <a:t>/hbp-sp9-guidebook/mc/</a:t>
            </a:r>
            <a:r>
              <a:rPr lang="fr-FR" sz="1200" dirty="0" err="1"/>
              <a:t>mc_index.html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161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L’incohérence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8458" y="2249486"/>
            <a:ext cx="7277101" cy="3541714"/>
          </a:xfrm>
        </p:spPr>
        <p:txBody>
          <a:bodyPr/>
          <a:lstStyle/>
          <a:p>
            <a:r>
              <a:rPr lang="fr-FR" dirty="0"/>
              <a:t>Pas de vérification avant modification</a:t>
            </a:r>
          </a:p>
          <a:p>
            <a:endParaRPr lang="fr-FR" dirty="0"/>
          </a:p>
          <a:p>
            <a:r>
              <a:rPr lang="fr-FR" dirty="0"/>
              <a:t>Seule l’information locale est connue (comme dans un vrai cerveau)</a:t>
            </a:r>
          </a:p>
          <a:p>
            <a:endParaRPr lang="fr-FR" dirty="0"/>
          </a:p>
          <a:p>
            <a:r>
              <a:rPr lang="fr-FR" dirty="0"/>
              <a:t>Mémoire uniquement locale à chaque cœur du point de vue du système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11482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non déterminisme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2249486"/>
            <a:ext cx="7485459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Globally</a:t>
            </a:r>
            <a:r>
              <a:rPr lang="fr-FR" dirty="0"/>
              <a:t> </a:t>
            </a:r>
            <a:r>
              <a:rPr lang="fr-FR" dirty="0" err="1"/>
              <a:t>Asynchronous</a:t>
            </a:r>
            <a:r>
              <a:rPr lang="fr-FR" dirty="0"/>
              <a:t>, </a:t>
            </a:r>
            <a:r>
              <a:rPr lang="fr-FR" dirty="0" err="1"/>
              <a:t>Locally</a:t>
            </a:r>
            <a:r>
              <a:rPr lang="fr-FR" dirty="0"/>
              <a:t> </a:t>
            </a:r>
            <a:r>
              <a:rPr lang="fr-FR" dirty="0" err="1"/>
              <a:t>Synchronous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synchrones à l’échelle d’un cœur</a:t>
            </a:r>
          </a:p>
          <a:p>
            <a:pPr lvl="1">
              <a:buFont typeface="Arial" charset="0"/>
              <a:buChar char="•"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asynchrones entre les cœurs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22442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évènementielle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183"/>
            <a:ext cx="3656013" cy="2850321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41758" y="2992582"/>
            <a:ext cx="3510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Pas de pas de temps fixe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Mécanisme de callbacks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Appel de fonction </a:t>
            </a:r>
            <a:r>
              <a:rPr lang="fr-FR" dirty="0">
                <a:sym typeface="Wingdings"/>
              </a:rPr>
              <a:t> évènement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667250" y="5622878"/>
            <a:ext cx="2881302" cy="276999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Modèle </a:t>
            </a:r>
            <a:r>
              <a:rPr lang="fr-FR" sz="1200" dirty="0" err="1"/>
              <a:t>event</a:t>
            </a:r>
            <a:r>
              <a:rPr lang="fr-FR" sz="1200" dirty="0"/>
              <a:t> </a:t>
            </a:r>
            <a:r>
              <a:rPr lang="fr-FR" sz="1200" dirty="0" err="1"/>
              <a:t>driven</a:t>
            </a:r>
            <a:r>
              <a:rPr lang="fr-FR" sz="1200" dirty="0"/>
              <a:t> appliqué à </a:t>
            </a:r>
            <a:r>
              <a:rPr lang="fr-FR" sz="1200" dirty="0" err="1"/>
              <a:t>SpiNNaker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5960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Une architecture à 3 niveaux</a:t>
            </a:r>
          </a:p>
          <a:p>
            <a:pPr lvl="1"/>
            <a:r>
              <a:rPr lang="fr-FR" dirty="0"/>
              <a:t>Hardware</a:t>
            </a:r>
          </a:p>
          <a:p>
            <a:pPr lvl="1"/>
            <a:r>
              <a:rPr lang="fr-FR" dirty="0"/>
              <a:t>Couche applicative de bas niveau</a:t>
            </a:r>
          </a:p>
          <a:p>
            <a:pPr lvl="1"/>
            <a:r>
              <a:rPr lang="fr-FR" dirty="0"/>
              <a:t>Couche applicative de haut niveau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</p:spTree>
    <p:extLst>
      <p:ext uri="{BB962C8B-B14F-4D97-AF65-F5344CB8AC3E}">
        <p14:creationId xmlns:p14="http://schemas.microsoft.com/office/powerpoint/2010/main" val="87865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Niveaux 1 : le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600 cartes de 48 puces</a:t>
            </a:r>
          </a:p>
          <a:p>
            <a:r>
              <a:rPr lang="fr-FR" dirty="0"/>
              <a:t>Soit 28 800 puces</a:t>
            </a:r>
          </a:p>
          <a:p>
            <a:endParaRPr lang="fr-FR" dirty="0"/>
          </a:p>
          <a:p>
            <a:r>
              <a:rPr lang="fr-FR" dirty="0"/>
              <a:t>18 cœurs par puce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moniteur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16 cœurs simulation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tolérance aux pannes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06" y="2013323"/>
            <a:ext cx="3296393" cy="309900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33206" y="5268036"/>
            <a:ext cx="3812519" cy="461665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Composition d'une puce </a:t>
            </a:r>
            <a:r>
              <a:rPr lang="fr-FR" sz="1200" dirty="0" err="1"/>
              <a:t>SpiNNaker</a:t>
            </a:r>
            <a:endParaRPr lang="fr-FR" sz="1200" dirty="0"/>
          </a:p>
          <a:p>
            <a:r>
              <a:rPr lang="fr-FR" sz="1200" dirty="0"/>
              <a:t>https://</a:t>
            </a:r>
            <a:r>
              <a:rPr lang="fr-FR" sz="1200" dirty="0" err="1"/>
              <a:t>www.ncbi.nlm.nih.gov</a:t>
            </a:r>
            <a:r>
              <a:rPr lang="fr-FR" sz="1200" dirty="0"/>
              <a:t>/</a:t>
            </a:r>
            <a:r>
              <a:rPr lang="fr-FR" sz="1200" dirty="0" err="1"/>
              <a:t>pmc</a:t>
            </a:r>
            <a:r>
              <a:rPr lang="fr-FR" sz="1200" dirty="0"/>
              <a:t>/articles/PMC4458614/</a:t>
            </a:r>
          </a:p>
        </p:txBody>
      </p:sp>
    </p:spTree>
    <p:extLst>
      <p:ext uri="{BB962C8B-B14F-4D97-AF65-F5344CB8AC3E}">
        <p14:creationId xmlns:p14="http://schemas.microsoft.com/office/powerpoint/2010/main" val="94013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7" y="2201723"/>
            <a:ext cx="3659187" cy="2756088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38138" y="1489092"/>
            <a:ext cx="437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Niveaux 2 : couche applicative de bas niveau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71753" y="1489092"/>
            <a:ext cx="443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Niveaux 3 : couche applicative de haut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5061169" y="2081740"/>
            <a:ext cx="3658792" cy="3541714"/>
          </a:xfrm>
        </p:spPr>
        <p:txBody>
          <a:bodyPr/>
          <a:lstStyle/>
          <a:p>
            <a:r>
              <a:rPr lang="fr-FR" dirty="0" err="1"/>
              <a:t>SpyNNaker</a:t>
            </a:r>
            <a:r>
              <a:rPr lang="fr-FR" dirty="0"/>
              <a:t> : Implémentation de </a:t>
            </a:r>
            <a:r>
              <a:rPr lang="fr-FR" dirty="0" err="1"/>
              <a:t>PyNN</a:t>
            </a:r>
            <a:endParaRPr lang="fr-FR" dirty="0"/>
          </a:p>
          <a:p>
            <a:endParaRPr lang="fr-FR" dirty="0"/>
          </a:p>
          <a:p>
            <a:r>
              <a:rPr lang="fr-FR" dirty="0"/>
              <a:t>PACMAN </a:t>
            </a:r>
          </a:p>
          <a:p>
            <a:endParaRPr lang="fr-FR" dirty="0"/>
          </a:p>
          <a:p>
            <a:r>
              <a:rPr lang="fr-FR" dirty="0"/>
              <a:t>Gestion des simulations par les utilisateurs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73277" y="5116444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Couche applicative bas niveau</a:t>
            </a:r>
          </a:p>
        </p:txBody>
      </p:sp>
    </p:spTree>
    <p:extLst>
      <p:ext uri="{BB962C8B-B14F-4D97-AF65-F5344CB8AC3E}">
        <p14:creationId xmlns:p14="http://schemas.microsoft.com/office/powerpoint/2010/main" val="164336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Représentation et simulation de réseaux de neurones</a:t>
            </a:r>
          </a:p>
          <a:p>
            <a:endParaRPr lang="fr-FR" dirty="0"/>
          </a:p>
          <a:p>
            <a:r>
              <a:rPr lang="fr-FR" dirty="0"/>
              <a:t>API Python</a:t>
            </a:r>
          </a:p>
          <a:p>
            <a:endParaRPr lang="fr-FR" dirty="0"/>
          </a:p>
          <a:p>
            <a:r>
              <a:rPr lang="fr-FR" dirty="0"/>
              <a:t>Une implémentation pour </a:t>
            </a:r>
            <a:r>
              <a:rPr lang="fr-FR" dirty="0" err="1"/>
              <a:t>SpiNNaker</a:t>
            </a:r>
            <a:r>
              <a:rPr lang="fr-FR" dirty="0"/>
              <a:t> et une pour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PyNN</a:t>
            </a:r>
            <a:r>
              <a:rPr lang="fr-FR" dirty="0"/>
              <a:t>		Émulateurs 	Plateforme HBP	</a:t>
            </a:r>
          </a:p>
        </p:txBody>
      </p:sp>
    </p:spTree>
    <p:extLst>
      <p:ext uri="{BB962C8B-B14F-4D97-AF65-F5344CB8AC3E}">
        <p14:creationId xmlns:p14="http://schemas.microsoft.com/office/powerpoint/2010/main" val="17352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6058" y="897775"/>
            <a:ext cx="7429500" cy="515389"/>
          </a:xfrm>
        </p:spPr>
        <p:txBody>
          <a:bodyPr/>
          <a:lstStyle/>
          <a:p>
            <a:r>
              <a:rPr lang="fr-FR" dirty="0"/>
              <a:t>ÉMULATEURS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56058" y="2446680"/>
            <a:ext cx="3658793" cy="3344519"/>
          </a:xfrm>
        </p:spPr>
        <p:txBody>
          <a:bodyPr/>
          <a:lstStyle/>
          <a:p>
            <a:r>
              <a:rPr lang="fr-FR" dirty="0"/>
              <a:t>Émulateur du système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ou source sur la forge</a:t>
            </a:r>
          </a:p>
          <a:p>
            <a:endParaRPr lang="fr-FR" dirty="0"/>
          </a:p>
          <a:p>
            <a:pPr>
              <a:buFont typeface="Wingdings" charset="2"/>
              <a:buChar char="Ø"/>
            </a:pPr>
            <a:r>
              <a:rPr lang="fr-FR" dirty="0"/>
              <a:t>Docker fonctionne uniquement sur les fichiers de tests</a:t>
            </a:r>
          </a:p>
          <a:p>
            <a:pPr>
              <a:buFont typeface="Wingdings" charset="2"/>
              <a:buChar char="Ø"/>
            </a:pPr>
            <a:r>
              <a:rPr lang="fr-FR" dirty="0"/>
              <a:t>VM ne localise pas les modules Python</a:t>
            </a:r>
          </a:p>
          <a:p>
            <a:pPr>
              <a:buFont typeface="Wingdings" charset="2"/>
              <a:buChar char="Ø"/>
            </a:pP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446680"/>
            <a:ext cx="3656408" cy="3344519"/>
          </a:xfrm>
        </p:spPr>
        <p:txBody>
          <a:bodyPr/>
          <a:lstStyle/>
          <a:p>
            <a:r>
              <a:rPr lang="fr-FR" dirty="0"/>
              <a:t>Émulateur de </a:t>
            </a:r>
            <a:r>
              <a:rPr lang="fr-FR" dirty="0" err="1"/>
              <a:t>SpiNNaker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Dépôt </a:t>
            </a:r>
            <a:r>
              <a:rPr lang="fr-FR" dirty="0" err="1"/>
              <a:t>GitHub</a:t>
            </a:r>
            <a:endParaRPr lang="fr-FR" dirty="0"/>
          </a:p>
          <a:p>
            <a:endParaRPr lang="fr-FR" dirty="0"/>
          </a:p>
          <a:p>
            <a:r>
              <a:rPr lang="fr-FR" dirty="0"/>
              <a:t>Obsolète (plus maintenu depuis 2015)=&gt; incompatible avec </a:t>
            </a:r>
            <a:r>
              <a:rPr lang="fr-FR" dirty="0" err="1"/>
              <a:t>SpyNNaker</a:t>
            </a:r>
            <a:r>
              <a:rPr lang="fr-FR" dirty="0"/>
              <a:t> 3.0.0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Émulateurs</a:t>
            </a:r>
            <a:r>
              <a:rPr lang="fr-FR" dirty="0"/>
              <a:t> 	Plateforme HBP	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56058" y="1762298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ESS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29150" y="1747242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SpiNNakerEmulator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6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682" y="2748251"/>
            <a:ext cx="7429499" cy="3541714"/>
          </a:xfrm>
        </p:spPr>
        <p:txBody>
          <a:bodyPr/>
          <a:lstStyle/>
          <a:p>
            <a:endParaRPr lang="fr-FR" dirty="0"/>
          </a:p>
          <a:p>
            <a:r>
              <a:rPr lang="fr-FR" dirty="0" err="1"/>
              <a:t>Human</a:t>
            </a:r>
            <a:r>
              <a:rPr lang="fr-FR" dirty="0"/>
              <a:t> Brain Project (2013)</a:t>
            </a:r>
          </a:p>
          <a:p>
            <a:endParaRPr lang="fr-FR" dirty="0"/>
          </a:p>
          <a:p>
            <a:r>
              <a:rPr lang="fr-FR" dirty="0"/>
              <a:t>Simulateurs Neuronaux : </a:t>
            </a:r>
            <a:r>
              <a:rPr lang="fr-FR" dirty="0" err="1"/>
              <a:t>SpiNNaker</a:t>
            </a:r>
            <a:r>
              <a:rPr lang="fr-FR" dirty="0"/>
              <a:t> &amp;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Comparatif et analyse de performances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61" y="-427857"/>
            <a:ext cx="5490308" cy="54903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PlatEforme</a:t>
            </a:r>
            <a:r>
              <a:rPr lang="fr-FR" dirty="0"/>
              <a:t> </a:t>
            </a:r>
            <a:r>
              <a:rPr lang="fr-FR" dirty="0" err="1"/>
              <a:t>hbp</a:t>
            </a:r>
            <a:r>
              <a:rPr lang="fr-FR" dirty="0"/>
              <a:t> : utilisation de la </a:t>
            </a:r>
            <a:r>
              <a:rPr lang="fr-FR" dirty="0" err="1"/>
              <a:t>platEforme</a:t>
            </a:r>
            <a:r>
              <a:rPr lang="fr-FR" dirty="0"/>
              <a:t>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Test </a:t>
            </a:r>
          </a:p>
          <a:p>
            <a:r>
              <a:rPr lang="fr-FR" dirty="0"/>
              <a:t>Réseau en chaîne </a:t>
            </a:r>
            <a:r>
              <a:rPr lang="fr-FR" dirty="0" err="1"/>
              <a:t>synfire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Emulateurs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Plateforme HBP</a:t>
            </a:r>
            <a:r>
              <a:rPr lang="fr-FR" dirty="0"/>
              <a:t>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8" y="2366893"/>
            <a:ext cx="3490001" cy="177984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245728" y="4326341"/>
            <a:ext cx="1969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Schémas d’une chaine </a:t>
            </a:r>
            <a:r>
              <a:rPr lang="fr-FR" sz="1200" dirty="0" err="1"/>
              <a:t>synfire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9101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Plateforme </a:t>
            </a:r>
            <a:r>
              <a:rPr lang="fr-FR" dirty="0" err="1"/>
              <a:t>hbp</a:t>
            </a:r>
            <a:r>
              <a:rPr lang="fr-FR" dirty="0"/>
              <a:t> : utilisation de la plateforme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4371" y="1958540"/>
            <a:ext cx="3658792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Résultat :</a:t>
            </a:r>
          </a:p>
          <a:p>
            <a:r>
              <a:rPr lang="fr-FR" dirty="0"/>
              <a:t>Trace d’exécution</a:t>
            </a:r>
          </a:p>
          <a:p>
            <a:endParaRPr lang="fr-FR" dirty="0"/>
          </a:p>
          <a:p>
            <a:r>
              <a:rPr lang="fr-FR" dirty="0"/>
              <a:t> Pas d’information supplémentaire: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Placement des populations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Consommation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Tables de routage </a:t>
            </a:r>
          </a:p>
          <a:p>
            <a:pPr lvl="1">
              <a:buFont typeface="Courier New" charset="0"/>
              <a:buChar char="o"/>
            </a:pPr>
            <a:r>
              <a:rPr lang="mr-IN" dirty="0"/>
              <a:t>…</a:t>
            </a:r>
            <a:endParaRPr lang="fr-FR" dirty="0"/>
          </a:p>
          <a:p>
            <a:pPr lvl="1">
              <a:buFont typeface="Courier New" charset="0"/>
              <a:buChar char="o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Émulateurs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Plateforme HBP</a:t>
            </a:r>
            <a:r>
              <a:rPr lang="fr-FR" dirty="0"/>
              <a:t>	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t="39798" r="45479" b="1960"/>
          <a:stretch/>
        </p:blipFill>
        <p:spPr>
          <a:xfrm>
            <a:off x="5275767" y="1281251"/>
            <a:ext cx="2772000" cy="190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70" y="3659678"/>
            <a:ext cx="3350029" cy="251252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75767" y="3239798"/>
            <a:ext cx="2356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Détails d'un job terminé avec succès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879570" y="6283953"/>
            <a:ext cx="2665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Spikes</a:t>
            </a:r>
            <a:r>
              <a:rPr lang="fr-FR" sz="1200" dirty="0"/>
              <a:t> générés par le code </a:t>
            </a:r>
            <a:r>
              <a:rPr lang="fr-FR" sz="1200" dirty="0" err="1"/>
              <a:t>synfire</a:t>
            </a:r>
            <a:r>
              <a:rPr lang="fr-FR" sz="1200" dirty="0"/>
              <a:t> </a:t>
            </a:r>
            <a:r>
              <a:rPr lang="fr-FR" sz="1200" dirty="0" err="1"/>
              <a:t>chain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9697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56057" y="1495472"/>
            <a:ext cx="7190663" cy="4905328"/>
          </a:xfrm>
        </p:spPr>
        <p:txBody>
          <a:bodyPr>
            <a:normAutofit/>
          </a:bodyPr>
          <a:lstStyle/>
          <a:p>
            <a:r>
              <a:rPr lang="fr-FR" dirty="0"/>
              <a:t>Projet orienté recherche</a:t>
            </a:r>
          </a:p>
          <a:p>
            <a:r>
              <a:rPr lang="fr-FR" dirty="0" err="1"/>
              <a:t>BrainScaleS</a:t>
            </a:r>
            <a:r>
              <a:rPr lang="fr-FR" dirty="0"/>
              <a:t> orienté hardware / </a:t>
            </a:r>
            <a:r>
              <a:rPr lang="fr-FR" dirty="0" err="1"/>
              <a:t>SpiNNaker</a:t>
            </a:r>
            <a:r>
              <a:rPr lang="fr-FR" dirty="0"/>
              <a:t> orienté software</a:t>
            </a:r>
          </a:p>
          <a:p>
            <a:r>
              <a:rPr lang="fr-FR" dirty="0"/>
              <a:t>Paramétrage par une API relativement uniforme : </a:t>
            </a:r>
            <a:r>
              <a:rPr lang="fr-FR" dirty="0" err="1"/>
              <a:t>PyNN</a:t>
            </a:r>
            <a:endParaRPr lang="fr-FR" dirty="0"/>
          </a:p>
          <a:p>
            <a:r>
              <a:rPr lang="fr-FR" dirty="0" err="1"/>
              <a:t>SpiNNaker</a:t>
            </a:r>
            <a:r>
              <a:rPr lang="fr-FR" dirty="0"/>
              <a:t> plus abouti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Difficultés :</a:t>
            </a:r>
          </a:p>
          <a:p>
            <a:r>
              <a:rPr lang="fr-FR" dirty="0"/>
              <a:t>Recherche documentation fastidieuse, émulateurs non fonctionnels</a:t>
            </a:r>
          </a:p>
          <a:p>
            <a:r>
              <a:rPr lang="fr-FR" dirty="0"/>
              <a:t>Réorientation du projet </a:t>
            </a:r>
          </a:p>
          <a:p>
            <a:r>
              <a:rPr lang="fr-FR" dirty="0"/>
              <a:t>Pas assez d’informations pour analyse de performances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40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46607" y="2486346"/>
            <a:ext cx="6300113" cy="3914454"/>
          </a:xfrm>
        </p:spPr>
        <p:txBody>
          <a:bodyPr>
            <a:normAutofit/>
          </a:bodyPr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Perspectives 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Achat d’une carte </a:t>
            </a:r>
            <a:r>
              <a:rPr lang="fr-FR" dirty="0" err="1"/>
              <a:t>SpiNNaker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Stage de 5 mois (Justin)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0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7484" y="2036619"/>
            <a:ext cx="5766803" cy="3433156"/>
          </a:xfrm>
        </p:spPr>
        <p:txBody>
          <a:bodyPr numCol="2">
            <a:normAutofit fontScale="85000" lnSpcReduction="10000"/>
          </a:bodyPr>
          <a:lstStyle/>
          <a:p>
            <a:pPr marL="385763" indent="-385763">
              <a:buFont typeface="+mj-lt"/>
              <a:buAutoNum type="romanUcPeriod"/>
            </a:pPr>
            <a:r>
              <a:rPr lang="fr-FR" dirty="0"/>
              <a:t>Le Cerveau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Neurone 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Synapse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Le réseau</a:t>
            </a:r>
          </a:p>
          <a:p>
            <a:pPr marL="728663" lvl="1" indent="-385763">
              <a:buFont typeface="+mj-lt"/>
              <a:buAutoNum type="alphaUcPeriod"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BrainScaleS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Modules </a:t>
            </a:r>
            <a:r>
              <a:rPr lang="fr-FR" sz="1600" dirty="0" err="1"/>
              <a:t>Neuromorphiques</a:t>
            </a: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SpiNNaker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Principes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Architecture</a:t>
            </a:r>
          </a:p>
          <a:p>
            <a:pPr marL="342900" lvl="1" indent="0">
              <a:buNone/>
            </a:pPr>
            <a:endParaRPr lang="fr-FR" sz="1600" dirty="0"/>
          </a:p>
          <a:p>
            <a:pPr marL="400050" indent="-400050">
              <a:buFont typeface="+mj-lt"/>
              <a:buAutoNum type="romanUcPeriod"/>
            </a:pPr>
            <a:r>
              <a:rPr lang="fr-FR" sz="1900" dirty="0"/>
              <a:t>Exploitation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 err="1"/>
              <a:t>PyNN</a:t>
            </a:r>
            <a:endParaRPr lang="fr-FR" sz="1600" dirty="0"/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Émulateurs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Plateforme HBP</a:t>
            </a:r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r>
              <a:rPr lang="fr-FR" sz="1900" dirty="0"/>
              <a:t>Conclusion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17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neurone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5" y="1675019"/>
            <a:ext cx="5628264" cy="3085901"/>
          </a:xfrm>
          <a:solidFill>
            <a:schemeClr val="bg1">
              <a:lumMod val="75000"/>
              <a:lumOff val="25000"/>
              <a:alpha val="70000"/>
            </a:schemeClr>
          </a:solidFill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402378" y="5322013"/>
            <a:ext cx="4760963" cy="1082056"/>
          </a:xfrm>
        </p:spPr>
        <p:txBody>
          <a:bodyPr/>
          <a:lstStyle/>
          <a:p>
            <a:pPr marL="400050" indent="-285750">
              <a:buFont typeface="Arial" charset="0"/>
              <a:buChar char="•"/>
            </a:pPr>
            <a:r>
              <a:rPr lang="fr-FR" dirty="0"/>
              <a:t>Cellule nerveuse</a:t>
            </a:r>
          </a:p>
          <a:p>
            <a:pPr marL="400050" indent="-285750">
              <a:buFont typeface="Arial" charset="0"/>
              <a:buChar char="•"/>
            </a:pPr>
            <a:r>
              <a:rPr lang="fr-FR" dirty="0"/>
              <a:t>Unité de traitement de l’information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Neurone</a:t>
            </a:r>
            <a:r>
              <a:rPr lang="fr-FR" dirty="0"/>
              <a:t>	La Synapse	Le Réseau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714010" y="4760920"/>
            <a:ext cx="571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Schéma simplifié d’un neurone </a:t>
            </a:r>
          </a:p>
          <a:p>
            <a:r>
              <a:rPr lang="fr-FR" sz="1200" dirty="0"/>
              <a:t>(https://</a:t>
            </a:r>
            <a:r>
              <a:rPr lang="fr-FR" sz="1200" dirty="0" err="1"/>
              <a:t>geekeries.org</a:t>
            </a:r>
            <a:r>
              <a:rPr lang="fr-FR" sz="1200" dirty="0"/>
              <a:t>/2016/05/jouer-avec-vos-</a:t>
            </a:r>
            <a:r>
              <a:rPr lang="fr-FR" sz="1200" dirty="0" err="1"/>
              <a:t>reseaux</a:t>
            </a:r>
            <a:r>
              <a:rPr lang="fr-FR" sz="1200" dirty="0"/>
              <a:t>-de-neurones/)</a:t>
            </a:r>
          </a:p>
        </p:txBody>
      </p:sp>
    </p:spTree>
    <p:extLst>
      <p:ext uri="{BB962C8B-B14F-4D97-AF65-F5344CB8AC3E}">
        <p14:creationId xmlns:p14="http://schemas.microsoft.com/office/powerpoint/2010/main" val="137985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synapse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7" y="2051266"/>
            <a:ext cx="7152548" cy="1448391"/>
          </a:xfrm>
        </p:spPr>
      </p:pic>
      <p:sp>
        <p:nvSpPr>
          <p:cNvPr id="5" name="ZoneTexte 4"/>
          <p:cNvSpPr txBox="1"/>
          <p:nvPr/>
        </p:nvSpPr>
        <p:spPr>
          <a:xfrm>
            <a:off x="3236154" y="4729942"/>
            <a:ext cx="3002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Vecteur de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Interaction chimique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Mobiles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 Synapse</a:t>
            </a:r>
            <a:r>
              <a:rPr lang="fr-FR" dirty="0"/>
              <a:t>	Le Réseau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49907" y="3684896"/>
            <a:ext cx="382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 entre deux neurones</a:t>
            </a:r>
          </a:p>
          <a:p>
            <a:r>
              <a:rPr lang="fr-FR" sz="1200" dirty="0"/>
              <a:t>(http://</a:t>
            </a:r>
            <a:r>
              <a:rPr lang="fr-FR" sz="1200" dirty="0" err="1"/>
              <a:t>www.grand-dictonnaire.com</a:t>
            </a:r>
            <a:r>
              <a:rPr lang="fr-FR" sz="1200" dirty="0"/>
              <a:t>/</a:t>
            </a:r>
            <a:r>
              <a:rPr lang="fr-FR" sz="1200" dirty="0" err="1"/>
              <a:t>antispasmodiques.html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1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réseau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95718"/>
            <a:ext cx="3659187" cy="275048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31178" y="2249486"/>
            <a:ext cx="4054381" cy="3541714"/>
          </a:xfrm>
          <a:solidFill>
            <a:schemeClr val="bg1">
              <a:lumMod val="75000"/>
              <a:lumOff val="25000"/>
              <a:alpha val="64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dirty="0"/>
              <a:t>Le cerveau humain :</a:t>
            </a:r>
          </a:p>
          <a:p>
            <a:r>
              <a:rPr lang="fr-FR" dirty="0"/>
              <a:t>86 à 100 milliards de neurones</a:t>
            </a:r>
          </a:p>
          <a:p>
            <a:endParaRPr lang="fr-FR" dirty="0"/>
          </a:p>
          <a:p>
            <a:r>
              <a:rPr lang="fr-FR" dirty="0"/>
              <a:t>Un neurone connecté de 1 à plus 100 000 synapses (10 000 en moyenne)</a:t>
            </a:r>
          </a:p>
          <a:p>
            <a:endParaRPr lang="fr-FR" dirty="0"/>
          </a:p>
          <a:p>
            <a:r>
              <a:rPr lang="fr-FR" dirty="0"/>
              <a:t>~ 5 synapses d’un neurone à n’importe quel autre.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La Synapse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Réseau</a:t>
            </a:r>
          </a:p>
        </p:txBody>
      </p:sp>
    </p:spTree>
    <p:extLst>
      <p:ext uri="{BB962C8B-B14F-4D97-AF65-F5344CB8AC3E}">
        <p14:creationId xmlns:p14="http://schemas.microsoft.com/office/powerpoint/2010/main" val="126557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1495474"/>
            <a:ext cx="6243409" cy="3062392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5179076"/>
            <a:ext cx="7578977" cy="146139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Équipe d’Heidelberg</a:t>
            </a:r>
          </a:p>
          <a:p>
            <a:r>
              <a:rPr lang="fr-FR" dirty="0"/>
              <a:t>Simulation hardware</a:t>
            </a:r>
          </a:p>
          <a:p>
            <a:r>
              <a:rPr lang="fr-FR" dirty="0"/>
              <a:t>20 modules </a:t>
            </a:r>
            <a:r>
              <a:rPr lang="fr-FR" dirty="0" err="1"/>
              <a:t>neuromorphiques</a:t>
            </a:r>
            <a:endParaRPr lang="fr-FR" dirty="0"/>
          </a:p>
          <a:p>
            <a:r>
              <a:rPr lang="fr-FR" dirty="0"/>
              <a:t>Simulation plus économe et 10</a:t>
            </a:r>
            <a:r>
              <a:rPr lang="fr-FR" baseline="30000" dirty="0"/>
              <a:t>3 </a:t>
            </a:r>
            <a:r>
              <a:rPr lang="fr-FR" dirty="0"/>
              <a:t>à 10</a:t>
            </a:r>
            <a:r>
              <a:rPr lang="fr-FR" baseline="30000" dirty="0"/>
              <a:t>5 </a:t>
            </a:r>
            <a:r>
              <a:rPr lang="fr-FR" dirty="0"/>
              <a:t>fois plus rapide que la réalité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 	Modules </a:t>
            </a:r>
            <a:r>
              <a:rPr lang="fr-FR" dirty="0" err="1"/>
              <a:t>Neuromorphiques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65860" y="4531055"/>
            <a:ext cx="589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Hardware </a:t>
            </a:r>
            <a:r>
              <a:rPr lang="fr-FR" sz="1200" dirty="0" err="1"/>
              <a:t>BrainScaleS</a:t>
            </a:r>
            <a:r>
              <a:rPr lang="fr-FR" sz="1200" dirty="0"/>
              <a:t> </a:t>
            </a:r>
          </a:p>
          <a:p>
            <a:r>
              <a:rPr lang="fr-FR" sz="1200" dirty="0"/>
              <a:t>(https://</a:t>
            </a:r>
            <a:r>
              <a:rPr lang="fr-FR" sz="1200" dirty="0" err="1"/>
              <a:t>electronicvisions.github.io</a:t>
            </a:r>
            <a:r>
              <a:rPr lang="fr-FR" sz="1200" dirty="0"/>
              <a:t>/hbp-sp9-guidebook/pm/</a:t>
            </a:r>
            <a:r>
              <a:rPr lang="fr-FR" sz="1200" dirty="0" err="1"/>
              <a:t>pm_hardware_configuration.html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69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Modules </a:t>
            </a:r>
            <a:r>
              <a:rPr lang="fr-FR" dirty="0" err="1"/>
              <a:t>neuromorphiques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2465159"/>
            <a:ext cx="3659187" cy="242797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Élément central de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Milieu de simulation</a:t>
            </a:r>
          </a:p>
          <a:p>
            <a:endParaRPr lang="fr-FR" dirty="0"/>
          </a:p>
          <a:p>
            <a:r>
              <a:rPr lang="fr-FR" dirty="0"/>
              <a:t>Composants au cœur de la simulation 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Wafer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Carte FPGA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00100" y="5131558"/>
            <a:ext cx="349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Décomposition d’un module </a:t>
            </a:r>
            <a:r>
              <a:rPr lang="fr-FR" sz="1200" dirty="0" err="1"/>
              <a:t>neuromorphique</a:t>
            </a:r>
            <a:endParaRPr lang="fr-FR" sz="1200" dirty="0"/>
          </a:p>
          <a:p>
            <a:r>
              <a:rPr lang="fr-FR" sz="1200" dirty="0"/>
              <a:t>(https://electronicvisions.github.io/hbp-sp9-guidebook</a:t>
            </a:r>
          </a:p>
          <a:p>
            <a:r>
              <a:rPr lang="fr-FR" sz="1200" dirty="0"/>
              <a:t>/pm/</a:t>
            </a:r>
            <a:r>
              <a:rPr lang="fr-FR" sz="1200" dirty="0" err="1"/>
              <a:t>pm_hardware_configuration.html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58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WAFER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56" y="2921794"/>
            <a:ext cx="3175000" cy="2197100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Cercle de silicone de 20 cm de diamètre</a:t>
            </a:r>
          </a:p>
          <a:p>
            <a:endParaRPr lang="fr-FR" dirty="0"/>
          </a:p>
          <a:p>
            <a:r>
              <a:rPr lang="fr-FR" dirty="0"/>
              <a:t>Lieu de la simulation</a:t>
            </a:r>
          </a:p>
          <a:p>
            <a:endParaRPr lang="fr-FR" dirty="0"/>
          </a:p>
          <a:p>
            <a:r>
              <a:rPr lang="fr-FR" dirty="0"/>
              <a:t>384 puces HICANN :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128 000 synapses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512 « neurones électroniques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869656" y="5250094"/>
            <a:ext cx="2933047" cy="461665"/>
          </a:xfrm>
          <a:prstGeom prst="rect">
            <a:avLst/>
          </a:prstGeom>
          <a:solidFill>
            <a:schemeClr val="bg1">
              <a:lumMod val="75000"/>
              <a:lumOff val="25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200" dirty="0"/>
              <a:t>Un wafer </a:t>
            </a:r>
          </a:p>
          <a:p>
            <a:r>
              <a:rPr lang="fr-FR" sz="1200" dirty="0"/>
              <a:t>(http://</a:t>
            </a:r>
            <a:r>
              <a:rPr lang="fr-FR" sz="1200" dirty="0" err="1"/>
              <a:t>www.artificialbrains.com</a:t>
            </a:r>
            <a:r>
              <a:rPr lang="fr-FR" sz="1200" dirty="0"/>
              <a:t>/</a:t>
            </a:r>
            <a:r>
              <a:rPr lang="fr-FR" sz="1200" dirty="0" err="1"/>
              <a:t>brainscales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961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1028</TotalTime>
  <Words>800</Words>
  <Application>Microsoft Office PowerPoint</Application>
  <PresentationFormat>Affichage à l'écran (4:3)</PresentationFormat>
  <Paragraphs>253</Paragraphs>
  <Slides>23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Mangal</vt:lpstr>
      <vt:lpstr>Trebuchet MS</vt:lpstr>
      <vt:lpstr>Tw Cen MT</vt:lpstr>
      <vt:lpstr>Wingdings</vt:lpstr>
      <vt:lpstr>Circuit</vt:lpstr>
      <vt:lpstr>Soutenance de projet de 3ème année </vt:lpstr>
      <vt:lpstr>Introduction</vt:lpstr>
      <vt:lpstr>Plan</vt:lpstr>
      <vt:lpstr>Le neurone</vt:lpstr>
      <vt:lpstr>La synapse</vt:lpstr>
      <vt:lpstr>Le réseau</vt:lpstr>
      <vt:lpstr>présentation</vt:lpstr>
      <vt:lpstr>Modules neuromorphiques</vt:lpstr>
      <vt:lpstr>WAFER</vt:lpstr>
      <vt:lpstr>Carte FPGA</vt:lpstr>
      <vt:lpstr>Présentation</vt:lpstr>
      <vt:lpstr>L’incohérence mémoire</vt:lpstr>
      <vt:lpstr>Le non déterminisme</vt:lpstr>
      <vt:lpstr>Simulation évènementielle</vt:lpstr>
      <vt:lpstr>architecture</vt:lpstr>
      <vt:lpstr>Niveaux 1 : le hardware</vt:lpstr>
      <vt:lpstr>Présentation PowerPoint</vt:lpstr>
      <vt:lpstr>PyNN</vt:lpstr>
      <vt:lpstr>ÉMULATEURS</vt:lpstr>
      <vt:lpstr>PlatEforme hbp : utilisation de la platEforme collaborative</vt:lpstr>
      <vt:lpstr>Plateforme hbp : utilisation de la plateforme collaborative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de 3ème année </dc:title>
  <dc:creator>Justin Goutey</dc:creator>
  <cp:lastModifiedBy>Manon</cp:lastModifiedBy>
  <cp:revision>51</cp:revision>
  <cp:lastPrinted>2017-03-07T11:03:56Z</cp:lastPrinted>
  <dcterms:created xsi:type="dcterms:W3CDTF">2017-03-03T21:05:38Z</dcterms:created>
  <dcterms:modified xsi:type="dcterms:W3CDTF">2017-03-07T21:26:26Z</dcterms:modified>
</cp:coreProperties>
</file>